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84" r:id="rId1"/>
    <p:sldMasterId id="2147483745" r:id="rId2"/>
  </p:sldMasterIdLst>
  <p:notesMasterIdLst>
    <p:notesMasterId r:id="rId26"/>
  </p:notesMasterIdLst>
  <p:sldIdLst>
    <p:sldId id="256" r:id="rId3"/>
    <p:sldId id="258" r:id="rId4"/>
    <p:sldId id="263" r:id="rId5"/>
    <p:sldId id="264" r:id="rId6"/>
    <p:sldId id="265" r:id="rId7"/>
    <p:sldId id="266" r:id="rId8"/>
    <p:sldId id="267" r:id="rId9"/>
    <p:sldId id="268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5" r:id="rId21"/>
    <p:sldId id="286" r:id="rId22"/>
    <p:sldId id="290" r:id="rId23"/>
    <p:sldId id="291" r:id="rId24"/>
    <p:sldId id="292" r:id="rId25"/>
  </p:sldIdLst>
  <p:sldSz cx="9144000" cy="5143500" type="screen16x9"/>
  <p:notesSz cx="6858000" cy="9144000"/>
  <p:embeddedFontLst>
    <p:embeddedFont>
      <p:font typeface="Lucida Sans Unicode" pitchFamily="34" charset="0"/>
      <p:regular r:id="rId27"/>
    </p:embeddedFont>
    <p:embeddedFont>
      <p:font typeface="Wingdings 3" pitchFamily="18" charset="2"/>
      <p:regular r:id="rId28"/>
    </p:embeddedFont>
    <p:embeddedFont>
      <p:font typeface="Calibri" pitchFamily="34" charset="0"/>
      <p:regular r:id="rId29"/>
      <p:bold r:id="rId30"/>
      <p:italic r:id="rId31"/>
      <p:boldItalic r:id="rId32"/>
    </p:embeddedFont>
    <p:embeddedFont>
      <p:font typeface="Arial Black" pitchFamily="34" charset="0"/>
      <p:bold r:id="rId33"/>
    </p:embeddedFont>
    <p:embeddedFont>
      <p:font typeface="Playfair Display" charset="-52"/>
      <p:regular r:id="rId34"/>
      <p:bold r:id="rId35"/>
      <p:italic r:id="rId36"/>
      <p:boldItalic r:id="rId37"/>
    </p:embeddedFont>
    <p:embeddedFont>
      <p:font typeface="Montserrat" charset="-52"/>
      <p:regular r:id="rId38"/>
      <p:bold r:id="rId39"/>
      <p:italic r:id="rId40"/>
      <p:boldItalic r:id="rId41"/>
    </p:embeddedFont>
    <p:embeddedFont>
      <p:font typeface="Georgia" pitchFamily="18" charset="0"/>
      <p:regular r:id="rId42"/>
      <p:bold r:id="rId43"/>
      <p:italic r:id="rId44"/>
      <p:boldItalic r:id="rId45"/>
    </p:embeddedFont>
    <p:embeddedFont>
      <p:font typeface="Oswald" charset="-52"/>
      <p:regular r:id="rId46"/>
      <p:bold r:id="rId47"/>
    </p:embeddedFont>
    <p:embeddedFont>
      <p:font typeface="Verdana" pitchFamily="34" charset="0"/>
      <p:regular r:id="rId48"/>
      <p:bold r:id="rId49"/>
      <p:italic r:id="rId50"/>
      <p:boldItalic r:id="rId51"/>
    </p:embeddedFont>
    <p:embeddedFont>
      <p:font typeface="Wingdings 2" pitchFamily="18" charset="2"/>
      <p:regular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F2DC6D0A-54A7-47E1-97C2-FB9E63E15C95}">
  <a:tblStyle styleId="{F2DC6D0A-54A7-47E1-97C2-FB9E63E15C9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183343D-1F82-4726-B988-5D36DF2FBFF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-616" y="-5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19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font" Target="fonts/font21.fntdata"/><Relationship Id="rId50" Type="http://schemas.openxmlformats.org/officeDocument/2006/relationships/font" Target="fonts/font24.fntdata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font" Target="fonts/font20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3.fntdata"/><Relationship Id="rId41" Type="http://schemas.openxmlformats.org/officeDocument/2006/relationships/font" Target="fonts/font15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font" Target="fonts/font2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52" Type="http://schemas.openxmlformats.org/officeDocument/2006/relationships/font" Target="fonts/font2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font" Target="fonts/font22.fntdata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font" Target="fonts/font25.fntdata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11b685db16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11b685db16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1262f8d2da7_3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1262f8d2da7_3_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11b685db16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11b685db16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1262f8d2da7_3_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1262f8d2da7_3_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126629ce11d_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126629ce11d_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1262f8d2da7_9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1262f8d2da7_9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126629ce11d_5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126629ce11d_5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1262f8d2da7_4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1262f8d2da7_4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126629ce11d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126629ce11d_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1262f8d2da7_3_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1262f8d2da7_3_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262f8d2da7_3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g1262f8d2da7_3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1262f8d2da7_9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1262f8d2da7_9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1262f8d2da7_4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1262f8d2da7_4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1262f8d2da7_4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1262f8d2da7_4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126629ebe5c_0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126629ebe5c_0_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262f8d2da7_3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1262f8d2da7_3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262f8d2da7_4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262f8d2da7_4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262f8d2da7_4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1262f8d2da7_4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262f8d2da7_9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1262f8d2da7_9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26629ebe5c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126629ebe5c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126629ebe5c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g126629ebe5c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262f8d2da7_4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1262f8d2da7_4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7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7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7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43" name="Google Shape;143;p27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4" name="Google Shape;144;p2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3498110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314451"/>
            <a:ext cx="7772400" cy="137232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3714750"/>
            <a:ext cx="9147765" cy="1434066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64CF2E0-CCC4-4E1E-9902-C3C36AB3FDA4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4CF2E0-CCC4-4E1E-9902-C3C36AB3FDA4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4CF2E0-CCC4-4E1E-9902-C3C36AB3FDA4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  <p:sp>
        <p:nvSpPr>
          <p:cNvPr id="7" name="Нашивка 6"/>
          <p:cNvSpPr/>
          <p:nvPr/>
        </p:nvSpPr>
        <p:spPr>
          <a:xfrm>
            <a:off x="3636680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4CF2E0-CCC4-4E1E-9902-C3C36AB3FDA4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7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083221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083221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4CF2E0-CCC4-4E1E-9902-C3C36AB3FDA4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4CF2E0-CCC4-4E1E-9902-C3C36AB3FDA4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4CF2E0-CCC4-4E1E-9902-C3C36AB3FDA4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4805958"/>
            <a:ext cx="1920240" cy="274320"/>
          </a:xfrm>
        </p:spPr>
        <p:txBody>
          <a:bodyPr/>
          <a:lstStyle>
            <a:extLst/>
          </a:lstStyle>
          <a:p>
            <a:fld id="{564CF2E0-CCC4-4E1E-9902-C3C36AB3FDA4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64CF2E0-CCC4-4E1E-9902-C3C36AB3FDA4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3" y="4805958"/>
            <a:ext cx="2350681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7" y="3751495"/>
            <a:ext cx="3802003" cy="10823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4338767"/>
            <a:ext cx="3802003" cy="6286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9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2" name="Google Shape;152;p2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10997"/>
            <a:ext cx="8229600" cy="328955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4CF2E0-CCC4-4E1E-9902-C3C36AB3FDA4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05980"/>
            <a:ext cx="1777470" cy="419457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4CF2E0-CCC4-4E1E-9902-C3C36AB3FDA4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0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5" name="Google Shape;155;p3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6" name="Google Shape;156;p30"/>
          <p:cNvSpPr txBox="1">
            <a:spLocks noGrp="1"/>
          </p:cNvSpPr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7" name="Google Shape;157;p30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58" name="Google Shape;158;p3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marL="182880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marL="228600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marL="274320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marL="320040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marL="365760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marL="411480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159" name="Google Shape;159;p3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32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66" name="Google Shape;166;p32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67" name="Google Shape;167;p3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0" name="Google Shape;170;p3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1" name="Google Shape;171;p3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74" name="Google Shape;174;p3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5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>
            <a:endParaRPr/>
          </a:p>
        </p:txBody>
      </p:sp>
      <p:sp>
        <p:nvSpPr>
          <p:cNvPr id="177" name="Google Shape;177;p3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6"/>
          <p:cNvSpPr txBox="1">
            <a:spLocks noGrp="1"/>
          </p:cNvSpPr>
          <p:nvPr>
            <p:ph type="title" hasCustomPrompt="1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180" name="Google Shape;180;p36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marL="91440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marL="137160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marL="182880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marL="228600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marL="274320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marL="320040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marL="365760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marL="411480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181" name="Google Shape;181;p3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op">
    <p:bg>
      <p:bgPr>
        <a:solidFill>
          <a:schemeClr val="lt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37" name="Google Shape;137;p26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38" name="Google Shape;138;p2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7" y="3751495"/>
            <a:ext cx="3802003" cy="10823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4338767"/>
            <a:ext cx="3802003" cy="6286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16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110997"/>
            <a:ext cx="8229600" cy="3394472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4805958"/>
            <a:ext cx="1920240" cy="27432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10/20/2023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3" y="4805958"/>
            <a:ext cx="2350681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4805958"/>
            <a:ext cx="36576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app.wizer.me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8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Формирующее оценивание</a:t>
            </a:r>
            <a:endParaRPr/>
          </a:p>
        </p:txBody>
      </p:sp>
      <p:sp>
        <p:nvSpPr>
          <p:cNvPr id="189" name="Google Shape;189;p38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85000" lnSpcReduction="10000"/>
          </a:bodyPr>
          <a:lstStyle/>
          <a:p>
            <a:pPr marL="0" lvl="0" indent="0"/>
            <a:r>
              <a:rPr lang="ru-RU" dirty="0" smtClean="0"/>
              <a:t>Программа </a:t>
            </a:r>
            <a:r>
              <a:rPr lang="ru-RU" dirty="0" smtClean="0"/>
              <a:t>практико-ориентированный семинар.</a:t>
            </a:r>
          </a:p>
          <a:p>
            <a:pPr marL="0" lvl="0" indent="0"/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Февраль 2023 год</a:t>
            </a:r>
            <a:endParaRPr sz="19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Google Shape;188;p38"/>
          <p:cNvSpPr txBox="1">
            <a:spLocks/>
          </p:cNvSpPr>
          <p:nvPr/>
        </p:nvSpPr>
        <p:spPr>
          <a:xfrm>
            <a:off x="631031" y="102395"/>
            <a:ext cx="7772400" cy="1372321"/>
          </a:xfrm>
          <a:prstGeom prst="rect">
            <a:avLst/>
          </a:prstGeom>
        </p:spPr>
        <p:txBody>
          <a:bodyPr spcFirstLastPara="1" vert="horz" wrap="square" lIns="91425" tIns="91425" rIns="91425" bIns="91425" anchor="ctr" anchorCtr="0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685800" y="271462"/>
            <a:ext cx="76652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МУНИЦИПАЛЬНОЕ БЮДЖЕТНОЕ ОБЩЕОБРАЗОВАТЕЛЬНОЕ УЧРЕЖДЕНИЕ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СРЕДНЯЯ ОБЩЕОБРАЗОВАТЕЛЬНАЯ ШКОЛА № 11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ИМЕНИ КАВАЛЕРА ОРДЕНА МУЖЕСТВА Э.В. СКРИПНИКА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5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317" name="Google Shape;317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00" y="140151"/>
            <a:ext cx="8772900" cy="469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58"/>
          <p:cNvSpPr/>
          <p:nvPr/>
        </p:nvSpPr>
        <p:spPr>
          <a:xfrm>
            <a:off x="8328050" y="2008625"/>
            <a:ext cx="695100" cy="64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3" name="Google Shape;323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1"/>
            <a:ext cx="8775150" cy="461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1200" cy="488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6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6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4800" b="1">
                <a:solidFill>
                  <a:srgbClr val="DF322D"/>
                </a:solidFill>
                <a:latin typeface="Calibri"/>
                <a:ea typeface="Calibri"/>
                <a:cs typeface="Calibri"/>
                <a:sym typeface="Calibri"/>
              </a:rPr>
              <a:t>Приём “Ассоциация”</a:t>
            </a:r>
            <a:endParaRPr/>
          </a:p>
        </p:txBody>
      </p:sp>
      <p:sp>
        <p:nvSpPr>
          <p:cNvPr id="335" name="Google Shape;335;p60"/>
          <p:cNvSpPr txBox="1"/>
          <p:nvPr/>
        </p:nvSpPr>
        <p:spPr>
          <a:xfrm>
            <a:off x="311700" y="83275"/>
            <a:ext cx="8520600" cy="1095300"/>
          </a:xfrm>
          <a:prstGeom prst="rect">
            <a:avLst/>
          </a:prstGeom>
          <a:gradFill>
            <a:gsLst>
              <a:gs pos="0">
                <a:srgbClr val="C8B2E9"/>
              </a:gs>
              <a:gs pos="35000">
                <a:srgbClr val="D6CAED"/>
              </a:gs>
              <a:gs pos="100000">
                <a:srgbClr val="EFE8FA"/>
              </a:gs>
            </a:gsLst>
            <a:lin ang="16200038" scaled="0"/>
          </a:gradFill>
          <a:ln w="9525" cap="flat" cmpd="sng">
            <a:solidFill>
              <a:srgbClr val="7C5F9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Методы и приёмы формирующего оценивания</a:t>
            </a:r>
            <a:endParaRPr sz="2800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graphicFrame>
        <p:nvGraphicFramePr>
          <p:cNvPr id="336" name="Google Shape;336;p60"/>
          <p:cNvGraphicFramePr/>
          <p:nvPr/>
        </p:nvGraphicFramePr>
        <p:xfrm>
          <a:off x="2213250" y="2125476"/>
          <a:ext cx="4576900" cy="2846500"/>
        </p:xfrm>
        <a:graphic>
          <a:graphicData uri="http://schemas.openxmlformats.org/drawingml/2006/table">
            <a:tbl>
              <a:tblPr>
                <a:noFill/>
                <a:tableStyleId>{A183343D-1F82-4726-B988-5D36DF2FBFF8}</a:tableStyleId>
              </a:tblPr>
              <a:tblGrid>
                <a:gridCol w="2288450"/>
                <a:gridCol w="2288450"/>
              </a:tblGrid>
              <a:tr h="14232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100" b="1">
                          <a:solidFill>
                            <a:srgbClr val="980000"/>
                          </a:solidFill>
                        </a:rPr>
                        <a:t>Слово</a:t>
                      </a:r>
                      <a:endParaRPr sz="2100" b="1">
                        <a:solidFill>
                          <a:srgbClr val="980000"/>
                        </a:solidFill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100" b="1">
                          <a:solidFill>
                            <a:srgbClr val="980000"/>
                          </a:solidFill>
                        </a:rPr>
                        <a:t>Изображение</a:t>
                      </a:r>
                      <a:endParaRPr sz="2100" b="1">
                        <a:solidFill>
                          <a:srgbClr val="980000"/>
                        </a:solidFill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4232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100" b="1">
                          <a:solidFill>
                            <a:srgbClr val="980000"/>
                          </a:solidFill>
                        </a:rPr>
                        <a:t>Определение</a:t>
                      </a:r>
                      <a:endParaRPr sz="2100" b="1">
                        <a:solidFill>
                          <a:srgbClr val="980000"/>
                        </a:solidFill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100" b="1">
                          <a:solidFill>
                            <a:srgbClr val="980000"/>
                          </a:solidFill>
                        </a:rPr>
                        <a:t>Характеристика</a:t>
                      </a:r>
                      <a:endParaRPr sz="2100" b="1">
                        <a:solidFill>
                          <a:srgbClr val="980000"/>
                        </a:solidFill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6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61"/>
          <p:cNvSpPr txBox="1">
            <a:spLocks noGrp="1"/>
          </p:cNvSpPr>
          <p:nvPr>
            <p:ph type="body" idx="1"/>
          </p:nvPr>
        </p:nvSpPr>
        <p:spPr>
          <a:xfrm>
            <a:off x="311700" y="1116700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4800" b="1">
                <a:solidFill>
                  <a:srgbClr val="DF322D"/>
                </a:solidFill>
                <a:latin typeface="Calibri"/>
                <a:ea typeface="Calibri"/>
                <a:cs typeface="Calibri"/>
                <a:sym typeface="Calibri"/>
              </a:rPr>
              <a:t>Приём “Интерактивный лист”</a:t>
            </a:r>
            <a:endParaRPr sz="4800" b="1">
              <a:solidFill>
                <a:srgbClr val="DF322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30000"/>
              </a:lnSpc>
              <a:spcBef>
                <a:spcPts val="17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700" b="1">
                <a:solidFill>
                  <a:srgbClr val="FF6600"/>
                </a:solidFill>
                <a:latin typeface="Georgia"/>
                <a:ea typeface="Georgia"/>
                <a:cs typeface="Georgia"/>
                <a:sym typeface="Georgia"/>
              </a:rPr>
              <a:t>       Сервисы для создания интерактивных рабочих листов:</a:t>
            </a:r>
            <a:endParaRPr sz="1700" b="1">
              <a:solidFill>
                <a:srgbClr val="FF66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30000"/>
              </a:lnSpc>
              <a:spcBef>
                <a:spcPts val="17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2650" b="1" u="sng">
                <a:solidFill>
                  <a:srgbClr val="BB6633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Wizer.Me  </a:t>
            </a:r>
            <a:r>
              <a:rPr lang="ru" sz="5400" b="1">
                <a:solidFill>
                  <a:srgbClr val="DF322D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lang="ru" sz="3200" b="1">
                <a:solidFill>
                  <a:srgbClr val="BB6633"/>
                </a:solidFill>
                <a:latin typeface="Calibri"/>
                <a:ea typeface="Calibri"/>
                <a:cs typeface="Calibri"/>
                <a:sym typeface="Calibri"/>
              </a:rPr>
              <a:t>LearningApps.org</a:t>
            </a:r>
            <a:r>
              <a:rPr lang="ru" sz="5400" b="1">
                <a:solidFill>
                  <a:srgbClr val="DF322D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lang="ru" sz="2500" b="1">
                <a:solidFill>
                  <a:srgbClr val="BB6633"/>
                </a:solidFill>
                <a:latin typeface="Calibri"/>
                <a:ea typeface="Calibri"/>
                <a:cs typeface="Calibri"/>
                <a:sym typeface="Calibri"/>
              </a:rPr>
              <a:t>worksheets.ru</a:t>
            </a:r>
            <a:endParaRPr sz="2500" b="1">
              <a:solidFill>
                <a:srgbClr val="BB66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6400" b="1">
              <a:solidFill>
                <a:srgbClr val="DF32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61"/>
          <p:cNvSpPr txBox="1"/>
          <p:nvPr/>
        </p:nvSpPr>
        <p:spPr>
          <a:xfrm>
            <a:off x="311700" y="83275"/>
            <a:ext cx="8520600" cy="1095300"/>
          </a:xfrm>
          <a:prstGeom prst="rect">
            <a:avLst/>
          </a:prstGeom>
          <a:gradFill>
            <a:gsLst>
              <a:gs pos="0">
                <a:srgbClr val="C8B2E9"/>
              </a:gs>
              <a:gs pos="35000">
                <a:srgbClr val="D6CAED"/>
              </a:gs>
              <a:gs pos="100000">
                <a:srgbClr val="EFE8FA"/>
              </a:gs>
            </a:gsLst>
            <a:lin ang="16200038" scaled="0"/>
          </a:gradFill>
          <a:ln w="9525" cap="flat" cmpd="sng">
            <a:solidFill>
              <a:srgbClr val="7C5F9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Методы и приёмы формирующего оценивания</a:t>
            </a:r>
            <a:endParaRPr sz="2800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344" name="Google Shape;344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575" y="3446225"/>
            <a:ext cx="1409700" cy="14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90925" y="3499600"/>
            <a:ext cx="1409700" cy="14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6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61750" y="3370025"/>
            <a:ext cx="1562100" cy="1562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7" name="Google Shape;347;p61"/>
          <p:cNvCxnSpPr/>
          <p:nvPr/>
        </p:nvCxnSpPr>
        <p:spPr>
          <a:xfrm flipH="1">
            <a:off x="1259275" y="2262275"/>
            <a:ext cx="1782000" cy="618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8" name="Google Shape;348;p61"/>
          <p:cNvCxnSpPr/>
          <p:nvPr/>
        </p:nvCxnSpPr>
        <p:spPr>
          <a:xfrm>
            <a:off x="3991025" y="2272950"/>
            <a:ext cx="32100" cy="618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9" name="Google Shape;349;p61"/>
          <p:cNvCxnSpPr/>
          <p:nvPr/>
        </p:nvCxnSpPr>
        <p:spPr>
          <a:xfrm>
            <a:off x="5463625" y="2272950"/>
            <a:ext cx="1750200" cy="704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62"/>
          <p:cNvSpPr txBox="1"/>
          <p:nvPr/>
        </p:nvSpPr>
        <p:spPr>
          <a:xfrm>
            <a:off x="857224" y="0"/>
            <a:ext cx="75723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Прием  «Карты понятий»</a:t>
            </a:r>
            <a:endParaRPr b="1">
              <a:solidFill>
                <a:srgbClr val="FF000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5" name="Google Shape;355;p62"/>
          <p:cNvPicPr preferRelativeResize="0"/>
          <p:nvPr/>
        </p:nvPicPr>
        <p:blipFill rotWithShape="1">
          <a:blip r:embed="rId3" cstate="email">
            <a:alphaModFix/>
          </a:blip>
          <a:srcRect/>
          <a:stretch/>
        </p:blipFill>
        <p:spPr>
          <a:xfrm>
            <a:off x="392371" y="1133889"/>
            <a:ext cx="8359264" cy="2071702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62"/>
          <p:cNvSpPr/>
          <p:nvPr/>
        </p:nvSpPr>
        <p:spPr>
          <a:xfrm>
            <a:off x="357158" y="714356"/>
            <a:ext cx="85725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79476" marR="0" lvl="0" indent="-3429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Цель: </a:t>
            </a:r>
            <a:r>
              <a:rPr lang="ru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обобщение, систематизация понятий, знаний </a:t>
            </a:r>
            <a:r>
              <a:rPr lang="ru"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62"/>
          <p:cNvSpPr/>
          <p:nvPr/>
        </p:nvSpPr>
        <p:spPr>
          <a:xfrm>
            <a:off x="250520" y="3159905"/>
            <a:ext cx="8501100" cy="20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Учителю</a:t>
            </a:r>
            <a:r>
              <a:rPr lang="ru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позволяет определить , насколько хорошо учащиеся видят общую картину всего предмета или отдельной темы, удалось ли им построить связи между отдельными  элементами темы и систематизировать пройденный материал.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ru" sz="1800" b="0" u="sng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Ученику</a:t>
            </a:r>
            <a:r>
              <a:rPr lang="ru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Составление карт понятий может проходить в форме как индивидуальной, в паре или групповой работы детей</a:t>
            </a:r>
            <a:endParaRPr sz="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ru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  составлении карты понятий можно выбрать достаточно узкую или широкую часть темы, а так же материал целого учебного предмета.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6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6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364" name="Google Shape;364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500" y="1"/>
            <a:ext cx="8467000" cy="520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6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64"/>
          <p:cNvSpPr txBox="1"/>
          <p:nvPr/>
        </p:nvSpPr>
        <p:spPr>
          <a:xfrm>
            <a:off x="70900" y="91900"/>
            <a:ext cx="9073500" cy="1095300"/>
          </a:xfrm>
          <a:prstGeom prst="rect">
            <a:avLst/>
          </a:prstGeom>
          <a:gradFill>
            <a:gsLst>
              <a:gs pos="0">
                <a:srgbClr val="C8B2E9"/>
              </a:gs>
              <a:gs pos="35000">
                <a:srgbClr val="D6CAED"/>
              </a:gs>
              <a:gs pos="100000">
                <a:srgbClr val="EFE8FA"/>
              </a:gs>
            </a:gsLst>
            <a:lin ang="16200038" scaled="0"/>
          </a:gradFill>
          <a:ln w="9525" cap="flat" cmpd="sng">
            <a:solidFill>
              <a:srgbClr val="7C5F9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Методы и приёмы формирующего оценивания</a:t>
            </a:r>
            <a:endParaRPr sz="2800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71" name="Google Shape;371;p64"/>
          <p:cNvSpPr txBox="1"/>
          <p:nvPr/>
        </p:nvSpPr>
        <p:spPr>
          <a:xfrm>
            <a:off x="755650" y="1714500"/>
            <a:ext cx="7704000" cy="47862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2" name="Google Shape;372;p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0000" y="1262726"/>
            <a:ext cx="7704000" cy="388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65"/>
          <p:cNvSpPr txBox="1">
            <a:spLocks noGrp="1"/>
          </p:cNvSpPr>
          <p:nvPr>
            <p:ph type="title"/>
          </p:nvPr>
        </p:nvSpPr>
        <p:spPr>
          <a:xfrm>
            <a:off x="379525" y="1737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1">
                <a:solidFill>
                  <a:srgbClr val="181818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2400" b="1">
                <a:solidFill>
                  <a:srgbClr val="181818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Прием маркировки текста «Инсерт».</a:t>
            </a:r>
            <a:endParaRPr sz="4000" b="1"/>
          </a:p>
        </p:txBody>
      </p:sp>
      <p:sp>
        <p:nvSpPr>
          <p:cNvPr id="378" name="Google Shape;378;p65"/>
          <p:cNvSpPr txBox="1">
            <a:spLocks noGrp="1"/>
          </p:cNvSpPr>
          <p:nvPr>
            <p:ph type="body" idx="1"/>
          </p:nvPr>
        </p:nvSpPr>
        <p:spPr>
          <a:xfrm>
            <a:off x="266475" y="793200"/>
            <a:ext cx="8520600" cy="39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181818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Учеников надо познакомить с рядом маркировочных знаков и предложить им по мере чтения ставить их карандашом на полях специально подобранного и распечатанного текста, либо работаем  с текстом  учебника очень аккуратно .</a:t>
            </a:r>
            <a:endParaRPr sz="1400">
              <a:solidFill>
                <a:srgbClr val="181818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400">
              <a:solidFill>
                <a:srgbClr val="181818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379" name="Google Shape;379;p65"/>
          <p:cNvGraphicFramePr/>
          <p:nvPr/>
        </p:nvGraphicFramePr>
        <p:xfrm>
          <a:off x="1378765" y="1833150"/>
          <a:ext cx="6296025" cy="5249388"/>
        </p:xfrm>
        <a:graphic>
          <a:graphicData uri="http://schemas.openxmlformats.org/drawingml/2006/table">
            <a:tbl>
              <a:tblPr>
                <a:solidFill>
                  <a:srgbClr val="FFFFFF"/>
                </a:solidFill>
                <a:tableStyleId>{F2DC6D0A-54A7-47E1-97C2-FB9E63E15C95}</a:tableStyleId>
              </a:tblPr>
              <a:tblGrid>
                <a:gridCol w="1466850"/>
                <a:gridCol w="1409700"/>
                <a:gridCol w="1428750"/>
                <a:gridCol w="1990725"/>
              </a:tblGrid>
              <a:tr h="1047354">
                <a:tc>
                  <a:txBody>
                    <a:bodyPr/>
                    <a:lstStyle/>
                    <a:p>
                      <a:pPr marL="2794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800"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«v»</a:t>
                      </a:r>
                      <a:endParaRPr sz="1800">
                        <a:highlight>
                          <a:srgbClr val="FFFFFF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2794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800"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уже знал</a:t>
                      </a:r>
                      <a:endParaRPr sz="1800">
                        <a:highlight>
                          <a:srgbClr val="FFFFFF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5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800"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«+»</a:t>
                      </a:r>
                      <a:endParaRPr sz="1800">
                        <a:highlight>
                          <a:srgbClr val="FFFFFF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4572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800"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новое</a:t>
                      </a:r>
                      <a:endParaRPr sz="1800">
                        <a:highlight>
                          <a:srgbClr val="FFFFFF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5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800"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«-»</a:t>
                      </a:r>
                      <a:endParaRPr sz="1800">
                        <a:highlight>
                          <a:srgbClr val="FFFFFF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4572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800"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думал иначе</a:t>
                      </a:r>
                      <a:endParaRPr sz="1800">
                        <a:highlight>
                          <a:srgbClr val="FFFFFF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5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800"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«?»</a:t>
                      </a:r>
                      <a:endParaRPr sz="1800">
                        <a:highlight>
                          <a:srgbClr val="FFFFFF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4572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800"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есть вопросы</a:t>
                      </a:r>
                      <a:endParaRPr sz="1800">
                        <a:highlight>
                          <a:srgbClr val="FFFFFF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5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202034">
                <a:tc>
                  <a:txBody>
                    <a:bodyPr/>
                    <a:lstStyle/>
                    <a:p>
                      <a:pPr marL="1778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800"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Поставьте на полях знак «v», если то, что вы читаете, соответствует тому, что вы знаете</a:t>
                      </a:r>
                      <a:endParaRPr sz="1800">
                        <a:highlight>
                          <a:srgbClr val="FFFFFF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5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778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800"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Поставьте на полях знак «+», если то, что вы читаете, является для вас новым</a:t>
                      </a:r>
                      <a:endParaRPr sz="1800">
                        <a:highlight>
                          <a:srgbClr val="FFFFFF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5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800"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Поставьте на полях знак «-», если то, что вы читаете, противоречит тому, что вы знаете</a:t>
                      </a:r>
                      <a:endParaRPr sz="1800">
                        <a:highlight>
                          <a:srgbClr val="FFFFFF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5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800"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Поставьте на полях знак «?», если то, что вы читаете, непонятно или вы бы хотели получить более подробную информацию</a:t>
                      </a:r>
                      <a:endParaRPr sz="1800">
                        <a:highlight>
                          <a:srgbClr val="FFFFFF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5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6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Инструменты оценочной днятельности</a:t>
            </a:r>
            <a:endParaRPr/>
          </a:p>
        </p:txBody>
      </p:sp>
      <p:sp>
        <p:nvSpPr>
          <p:cNvPr id="391" name="Google Shape;391;p67"/>
          <p:cNvSpPr txBox="1">
            <a:spLocks noGrp="1"/>
          </p:cNvSpPr>
          <p:nvPr>
            <p:ph type="body" idx="1"/>
          </p:nvPr>
        </p:nvSpPr>
        <p:spPr>
          <a:xfrm>
            <a:off x="275981" y="2312062"/>
            <a:ext cx="8136900" cy="30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4800" b="1" dirty="0">
                <a:solidFill>
                  <a:srgbClr val="DF322D"/>
                </a:solidFill>
                <a:latin typeface="Calibri"/>
                <a:ea typeface="Calibri"/>
                <a:cs typeface="Calibri"/>
                <a:sym typeface="Calibri"/>
              </a:rPr>
              <a:t>Приём “Звёздный пересказ”</a:t>
            </a:r>
            <a:endParaRPr/>
          </a:p>
        </p:txBody>
      </p:sp>
      <p:pic>
        <p:nvPicPr>
          <p:cNvPr id="390" name="Google Shape;390;p67"/>
          <p:cNvPicPr preferRelativeResize="0"/>
          <p:nvPr/>
        </p:nvPicPr>
        <p:blipFill rotWithShape="1">
          <a:blip r:embed="rId3" cstate="email">
            <a:alphaModFix/>
          </a:blip>
          <a:srcRect/>
          <a:stretch/>
        </p:blipFill>
        <p:spPr>
          <a:xfrm>
            <a:off x="2301627" y="1717825"/>
            <a:ext cx="3852101" cy="3334800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67"/>
          <p:cNvSpPr txBox="1"/>
          <p:nvPr/>
        </p:nvSpPr>
        <p:spPr>
          <a:xfrm>
            <a:off x="251750" y="83275"/>
            <a:ext cx="8771400" cy="1095300"/>
          </a:xfrm>
          <a:prstGeom prst="rect">
            <a:avLst/>
          </a:prstGeom>
          <a:gradFill>
            <a:gsLst>
              <a:gs pos="0">
                <a:srgbClr val="C8B2E9"/>
              </a:gs>
              <a:gs pos="35000">
                <a:srgbClr val="D6CAED"/>
              </a:gs>
              <a:gs pos="100000">
                <a:srgbClr val="EFE8FA"/>
              </a:gs>
            </a:gsLst>
            <a:lin ang="16200038" scaled="0"/>
          </a:gradFill>
          <a:ln w="9525" cap="flat" cmpd="sng">
            <a:solidFill>
              <a:srgbClr val="7C5F9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Методы и приёмы формирующего оценивания</a:t>
            </a:r>
            <a:endParaRPr sz="2800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0"/>
          <p:cNvSpPr/>
          <p:nvPr/>
        </p:nvSpPr>
        <p:spPr>
          <a:xfrm>
            <a:off x="2303931" y="1257301"/>
            <a:ext cx="1785471" cy="3341594"/>
          </a:xfrm>
          <a:custGeom>
            <a:avLst/>
            <a:gdLst/>
            <a:ahLst/>
            <a:cxnLst/>
            <a:rect l="l" t="t" r="r" b="b"/>
            <a:pathLst>
              <a:path w="1785471" h="4455459" extrusionOk="0">
                <a:moveTo>
                  <a:pt x="1676400" y="0"/>
                </a:moveTo>
                <a:cubicBezTo>
                  <a:pt x="1730935" y="1314076"/>
                  <a:pt x="1785471" y="2628153"/>
                  <a:pt x="1506071" y="3370729"/>
                </a:cubicBezTo>
                <a:cubicBezTo>
                  <a:pt x="1226671" y="4113305"/>
                  <a:pt x="0" y="4455459"/>
                  <a:pt x="0" y="4455459"/>
                </a:cubicBezTo>
                <a:lnTo>
                  <a:pt x="0" y="4455459"/>
                </a:ln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40"/>
          <p:cNvSpPr/>
          <p:nvPr/>
        </p:nvSpPr>
        <p:spPr>
          <a:xfrm>
            <a:off x="4740835" y="1290919"/>
            <a:ext cx="2861236" cy="3411071"/>
          </a:xfrm>
          <a:custGeom>
            <a:avLst/>
            <a:gdLst/>
            <a:ahLst/>
            <a:cxnLst/>
            <a:rect l="l" t="t" r="r" b="b"/>
            <a:pathLst>
              <a:path w="2861236" h="4548094" extrusionOk="0">
                <a:moveTo>
                  <a:pt x="64247" y="0"/>
                </a:moveTo>
                <a:cubicBezTo>
                  <a:pt x="32123" y="1425388"/>
                  <a:pt x="0" y="2850776"/>
                  <a:pt x="351118" y="3585882"/>
                </a:cubicBezTo>
                <a:cubicBezTo>
                  <a:pt x="702236" y="4320988"/>
                  <a:pt x="1752600" y="4273176"/>
                  <a:pt x="2170953" y="4410635"/>
                </a:cubicBezTo>
                <a:cubicBezTo>
                  <a:pt x="2589306" y="4548094"/>
                  <a:pt x="2861236" y="4410635"/>
                  <a:pt x="2861236" y="4410635"/>
                </a:cubicBezTo>
                <a:lnTo>
                  <a:pt x="2861236" y="4410635"/>
                </a:ln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1" name="Google Shape;201;p40"/>
          <p:cNvCxnSpPr/>
          <p:nvPr/>
        </p:nvCxnSpPr>
        <p:spPr>
          <a:xfrm rot="10800000">
            <a:off x="2285996" y="1339479"/>
            <a:ext cx="1714500" cy="9108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</p:cxnSp>
      <p:cxnSp>
        <p:nvCxnSpPr>
          <p:cNvPr id="202" name="Google Shape;202;p40"/>
          <p:cNvCxnSpPr/>
          <p:nvPr/>
        </p:nvCxnSpPr>
        <p:spPr>
          <a:xfrm rot="10800000" flipH="1">
            <a:off x="4786314" y="1285901"/>
            <a:ext cx="1500300" cy="9108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</p:cxnSp>
      <p:cxnSp>
        <p:nvCxnSpPr>
          <p:cNvPr id="203" name="Google Shape;203;p40"/>
          <p:cNvCxnSpPr/>
          <p:nvPr/>
        </p:nvCxnSpPr>
        <p:spPr>
          <a:xfrm rot="5400000">
            <a:off x="1893022" y="1357323"/>
            <a:ext cx="428700" cy="50010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cxnSp>
        <p:nvCxnSpPr>
          <p:cNvPr id="204" name="Google Shape;204;p40"/>
          <p:cNvCxnSpPr/>
          <p:nvPr/>
        </p:nvCxnSpPr>
        <p:spPr>
          <a:xfrm>
            <a:off x="6072198" y="1446602"/>
            <a:ext cx="642900" cy="32160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cxnSp>
        <p:nvCxnSpPr>
          <p:cNvPr id="205" name="Google Shape;205;p40"/>
          <p:cNvCxnSpPr/>
          <p:nvPr/>
        </p:nvCxnSpPr>
        <p:spPr>
          <a:xfrm>
            <a:off x="5357818" y="1875229"/>
            <a:ext cx="642900" cy="37500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206" name="Google Shape;206;p40"/>
          <p:cNvSpPr/>
          <p:nvPr/>
        </p:nvSpPr>
        <p:spPr>
          <a:xfrm>
            <a:off x="642899" y="2196700"/>
            <a:ext cx="2581800" cy="16851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Цель: изучение приемов формирующего оценивания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40"/>
          <p:cNvSpPr/>
          <p:nvPr/>
        </p:nvSpPr>
        <p:spPr>
          <a:xfrm>
            <a:off x="500034" y="1178709"/>
            <a:ext cx="15717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 b="1">
                <a:solidFill>
                  <a:srgbClr val="005828"/>
                </a:solidFill>
                <a:latin typeface="Calibri"/>
                <a:ea typeface="Calibri"/>
                <a:cs typeface="Calibri"/>
                <a:sym typeface="Calibri"/>
              </a:rPr>
              <a:t>Цель: </a:t>
            </a:r>
            <a:endParaRPr sz="2800" b="1">
              <a:solidFill>
                <a:srgbClr val="0058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40"/>
          <p:cNvSpPr/>
          <p:nvPr/>
        </p:nvSpPr>
        <p:spPr>
          <a:xfrm>
            <a:off x="6858016" y="1285866"/>
            <a:ext cx="1526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>
                <a:solidFill>
                  <a:srgbClr val="005828"/>
                </a:solidFill>
                <a:latin typeface="Calibri"/>
                <a:ea typeface="Calibri"/>
                <a:cs typeface="Calibri"/>
                <a:sym typeface="Calibri"/>
              </a:rPr>
              <a:t>Задачи:</a:t>
            </a:r>
            <a:endParaRPr/>
          </a:p>
        </p:txBody>
      </p:sp>
      <p:sp>
        <p:nvSpPr>
          <p:cNvPr id="209" name="Google Shape;209;p40"/>
          <p:cNvSpPr/>
          <p:nvPr/>
        </p:nvSpPr>
        <p:spPr>
          <a:xfrm>
            <a:off x="5223875" y="2196700"/>
            <a:ext cx="3877500" cy="23262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Конкретизировать представления о системе оценивания образовательных результатов в соответствии с требованиями ФГОС.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Сформировать представление о формирующем оценивании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Представить приемы формирующего оценивания на уроках.</a:t>
            </a:r>
            <a:endParaRPr/>
          </a:p>
        </p:txBody>
      </p:sp>
      <p:sp>
        <p:nvSpPr>
          <p:cNvPr id="210" name="Google Shape;210;p40"/>
          <p:cNvSpPr/>
          <p:nvPr/>
        </p:nvSpPr>
        <p:spPr>
          <a:xfrm>
            <a:off x="500023" y="244250"/>
            <a:ext cx="78474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Приемы формирующего оценивания </a:t>
            </a:r>
            <a:endParaRPr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6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6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399" name="Google Shape;399;p68"/>
          <p:cNvSpPr txBox="1"/>
          <p:nvPr/>
        </p:nvSpPr>
        <p:spPr>
          <a:xfrm>
            <a:off x="785787" y="0"/>
            <a:ext cx="77868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ПРИЕМ «Недельные отчёты»</a:t>
            </a:r>
            <a:endParaRPr>
              <a:solidFill>
                <a:srgbClr val="FF000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68"/>
          <p:cNvSpPr txBox="1"/>
          <p:nvPr/>
        </p:nvSpPr>
        <p:spPr>
          <a:xfrm>
            <a:off x="0" y="523533"/>
            <a:ext cx="8929800" cy="2831504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F796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это опросные листы, которые ученики заполняют раз в неделю, ДОМА, отвечая на 3 вопроса: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1. Чему я научился за эту неделю?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2. Какие вопросы остались для меня неясными?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3. Какие вопросы я задал бы ученикам, если бы я был учителем,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чтобы проверить, поняли ли они материал?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68"/>
          <p:cNvSpPr/>
          <p:nvPr/>
        </p:nvSpPr>
        <p:spPr>
          <a:xfrm>
            <a:off x="0" y="3075852"/>
            <a:ext cx="9144000" cy="27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Цель проведения: </a:t>
            </a:r>
            <a:r>
              <a:rPr lang="ru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дают учащимся возможность провести рефлексию вновь приобретённых знаний и сформировать вопросы о том, что им неясно.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" sz="24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Учитель может:  </a:t>
            </a:r>
            <a:r>
              <a:rPr lang="ru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узнать о затруднениях и ошибочных понятиях, сформированных у учеников; получить полезную обратную связь и реорганизовать содержание курса; понять, как учащийся осознает собственную учебную деятельность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72"/>
          <p:cNvSpPr txBox="1">
            <a:spLocks noGrp="1"/>
          </p:cNvSpPr>
          <p:nvPr>
            <p:ph type="title"/>
          </p:nvPr>
        </p:nvSpPr>
        <p:spPr>
          <a:xfrm>
            <a:off x="80075" y="431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7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431" name="Google Shape;431;p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03693"/>
            <a:ext cx="9144000" cy="5018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7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"/>
            <a:ext cx="9083576" cy="112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7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7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439" name="Google Shape;439;p73"/>
          <p:cNvSpPr txBox="1"/>
          <p:nvPr/>
        </p:nvSpPr>
        <p:spPr>
          <a:xfrm>
            <a:off x="0" y="70500"/>
            <a:ext cx="9073500" cy="1163700"/>
          </a:xfrm>
          <a:prstGeom prst="rect">
            <a:avLst/>
          </a:prstGeom>
          <a:gradFill>
            <a:gsLst>
              <a:gs pos="0">
                <a:srgbClr val="C8B2E9"/>
              </a:gs>
              <a:gs pos="35000">
                <a:srgbClr val="D6CAED"/>
              </a:gs>
              <a:gs pos="100000">
                <a:srgbClr val="EFE8FA"/>
              </a:gs>
            </a:gsLst>
            <a:lin ang="16200038" scaled="0"/>
          </a:gradFill>
          <a:ln w="9525" cap="flat" cmpd="sng">
            <a:solidFill>
              <a:srgbClr val="7C5F9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Методы и приёмы формирующего оценивания</a:t>
            </a:r>
            <a:endParaRPr sz="2800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40" name="Google Shape;440;p73"/>
          <p:cNvSpPr txBox="1"/>
          <p:nvPr/>
        </p:nvSpPr>
        <p:spPr>
          <a:xfrm>
            <a:off x="0" y="1357200"/>
            <a:ext cx="9073500" cy="51435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8064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-1524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lang="ru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Критериальное оценивание - это процесс, основанный на сравнении учебных достижений учащихся с четко определенными, коллективно выработанными, заранее известными всем участникам образовательного процесса критериями, соответствующими целям и содержанию образования, способствующими формированию учебно-познавательной компетентности учащихся</a:t>
            </a:r>
            <a:endParaRPr sz="3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444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-152400" algn="l" rtl="0">
              <a:spcBef>
                <a:spcPts val="444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lang="ru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Смысл критериального оценивания заключается не в отказе от отметки.  Критериальное оценивание позволяет ученику планировать свою учебную деятельность, определять цели, задачи, пути их достижения, оценивать результат своего труда, повышать качество своего образования</a:t>
            </a:r>
            <a:endParaRPr sz="3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74"/>
          <p:cNvSpPr txBox="1">
            <a:spLocks noGrp="1"/>
          </p:cNvSpPr>
          <p:nvPr>
            <p:ph type="title"/>
          </p:nvPr>
        </p:nvSpPr>
        <p:spPr>
          <a:xfrm>
            <a:off x="2387650" y="109925"/>
            <a:ext cx="4640700" cy="6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Подведем итог:</a:t>
            </a:r>
            <a:endParaRPr/>
          </a:p>
        </p:txBody>
      </p:sp>
      <p:pic>
        <p:nvPicPr>
          <p:cNvPr id="446" name="Google Shape;446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2" y="938225"/>
            <a:ext cx="8532751" cy="4052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45"/>
          <p:cNvPicPr preferRelativeResize="0"/>
          <p:nvPr/>
        </p:nvPicPr>
        <p:blipFill rotWithShape="1">
          <a:blip r:embed="rId3" cstate="email">
            <a:alphaModFix/>
          </a:blip>
          <a:srcRect/>
          <a:stretch/>
        </p:blipFill>
        <p:spPr>
          <a:xfrm>
            <a:off x="521025" y="240476"/>
            <a:ext cx="8256326" cy="469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6"/>
          <p:cNvSpPr txBox="1"/>
          <p:nvPr/>
        </p:nvSpPr>
        <p:spPr>
          <a:xfrm>
            <a:off x="6485871" y="6314424"/>
            <a:ext cx="2192400" cy="4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200">
                <a:solidFill>
                  <a:srgbClr val="888888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sz="1200">
              <a:solidFill>
                <a:srgbClr val="888888"/>
              </a:solidFill>
            </a:endParaRPr>
          </a:p>
        </p:txBody>
      </p:sp>
      <p:sp>
        <p:nvSpPr>
          <p:cNvPr id="245" name="Google Shape;245;p46"/>
          <p:cNvSpPr txBox="1"/>
          <p:nvPr/>
        </p:nvSpPr>
        <p:spPr>
          <a:xfrm>
            <a:off x="194362" y="353170"/>
            <a:ext cx="8763900" cy="44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 b="1" u="sng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Формирующее (формативное) оценивание </a:t>
            </a:r>
            <a:r>
              <a:rPr lang="ru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это </a:t>
            </a:r>
            <a:r>
              <a:rPr lang="ru"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оценивание в ходе обучения, когда </a:t>
            </a:r>
            <a:r>
              <a:rPr lang="ru" sz="32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анализируются знания, умения, ценностные установки, а также коммуникативные умения учащегося</a:t>
            </a:r>
            <a:r>
              <a:rPr lang="ru"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устанавливается обратная связь об успехах и недостатках ученика.</a:t>
            </a:r>
            <a:endParaRPr sz="3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7"/>
          <p:cNvSpPr txBox="1"/>
          <p:nvPr/>
        </p:nvSpPr>
        <p:spPr>
          <a:xfrm>
            <a:off x="545250" y="214300"/>
            <a:ext cx="8262600" cy="14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47"/>
          <p:cNvSpPr txBox="1"/>
          <p:nvPr/>
        </p:nvSpPr>
        <p:spPr>
          <a:xfrm>
            <a:off x="0" y="557214"/>
            <a:ext cx="9008269" cy="45862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1) </a:t>
            </a:r>
            <a:r>
              <a:rPr lang="ru" sz="20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Настроенная на оценку </a:t>
            </a:r>
            <a:r>
              <a:rPr lang="ru" sz="2000" b="1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индивидуального</a:t>
            </a:r>
            <a:r>
              <a:rPr lang="ru" sz="20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прогресса;</a:t>
            </a:r>
            <a:endParaRPr sz="2000">
              <a:solidFill>
                <a:schemeClr val="bg1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lvl="0" indent="0" algn="just" rtl="0">
              <a:lnSpc>
                <a:spcPct val="130000"/>
              </a:lnSpc>
              <a:spcBef>
                <a:spcPts val="444"/>
              </a:spcBef>
              <a:spcAft>
                <a:spcPts val="0"/>
              </a:spcAft>
              <a:buNone/>
            </a:pPr>
            <a:r>
              <a:rPr lang="ru" sz="20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2) Основанная на максимально прозрачных и заранее объявленных </a:t>
            </a:r>
            <a:r>
              <a:rPr lang="ru" sz="2000" b="1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критериях</a:t>
            </a:r>
            <a:r>
              <a:rPr lang="ru" sz="20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;</a:t>
            </a:r>
            <a:endParaRPr sz="2000">
              <a:solidFill>
                <a:schemeClr val="bg1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lvl="0" indent="0" algn="just" rtl="0">
              <a:lnSpc>
                <a:spcPct val="130000"/>
              </a:lnSpc>
              <a:spcBef>
                <a:spcPts val="444"/>
              </a:spcBef>
              <a:spcAft>
                <a:spcPts val="0"/>
              </a:spcAft>
              <a:buNone/>
            </a:pPr>
            <a:r>
              <a:rPr lang="ru" sz="20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3) Включающая самого </a:t>
            </a:r>
            <a:r>
              <a:rPr lang="ru" sz="2000" b="1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ученика</a:t>
            </a:r>
            <a:r>
              <a:rPr lang="ru" sz="20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в процесс оценивания (с целью повышения мотивации и самостоятельности учащегося);</a:t>
            </a:r>
            <a:endParaRPr sz="2000">
              <a:solidFill>
                <a:schemeClr val="bg1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lvl="0" indent="0" algn="just" rtl="0">
              <a:lnSpc>
                <a:spcPct val="130000"/>
              </a:lnSpc>
              <a:spcBef>
                <a:spcPts val="444"/>
              </a:spcBef>
              <a:spcAft>
                <a:spcPts val="0"/>
              </a:spcAft>
              <a:buNone/>
            </a:pPr>
            <a:r>
              <a:rPr lang="ru" sz="20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4) Доступная и прозрачная для всех участников образовательного процесса: </a:t>
            </a:r>
            <a:r>
              <a:rPr lang="ru" sz="2000" b="1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ученика, учителя,  родителей</a:t>
            </a:r>
            <a:r>
              <a:rPr lang="ru" sz="20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; </a:t>
            </a:r>
            <a:endParaRPr sz="2000">
              <a:solidFill>
                <a:schemeClr val="bg1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lvl="0" indent="0" algn="just" rtl="0">
              <a:lnSpc>
                <a:spcPct val="130000"/>
              </a:lnSpc>
              <a:spcBef>
                <a:spcPts val="444"/>
              </a:spcBef>
              <a:spcAft>
                <a:spcPts val="0"/>
              </a:spcAft>
              <a:buNone/>
            </a:pPr>
            <a:r>
              <a:rPr lang="ru" sz="20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5) Показывающая </a:t>
            </a:r>
            <a:r>
              <a:rPr lang="ru" sz="2000" b="1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динамику</a:t>
            </a:r>
            <a:r>
              <a:rPr lang="ru" sz="20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образовательных достижений учащихся с учетом уровня обучаемости данного класса и качества создаваемых учителем условий обучения</a:t>
            </a:r>
            <a:r>
              <a:rPr lang="ru" sz="18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.</a:t>
            </a:r>
            <a:endParaRPr sz="1800">
              <a:solidFill>
                <a:schemeClr val="bg1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</p:txBody>
      </p:sp>
      <p:sp>
        <p:nvSpPr>
          <p:cNvPr id="252" name="Google Shape;252;p47"/>
          <p:cNvSpPr txBox="1">
            <a:spLocks noGrp="1"/>
          </p:cNvSpPr>
          <p:nvPr>
            <p:ph type="title"/>
          </p:nvPr>
        </p:nvSpPr>
        <p:spPr>
          <a:xfrm>
            <a:off x="416250" y="1377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57558"/>
              <a:buFont typeface="Arial"/>
              <a:buNone/>
            </a:pPr>
            <a:r>
              <a:rPr lang="ru" sz="1911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СИСТЕМА ФОРМИРУЮЩЕГО ОЦЕНИВАНИЯ ДОЛЖНА БЫТЬ</a:t>
            </a:r>
            <a:endParaRPr sz="311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4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259" name="Google Shape;259;p48"/>
          <p:cNvSpPr txBox="1"/>
          <p:nvPr/>
        </p:nvSpPr>
        <p:spPr>
          <a:xfrm>
            <a:off x="223700" y="155550"/>
            <a:ext cx="8520600" cy="474000"/>
          </a:xfrm>
          <a:prstGeom prst="rect">
            <a:avLst/>
          </a:prstGeom>
          <a:gradFill>
            <a:gsLst>
              <a:gs pos="0">
                <a:srgbClr val="C8B2E9"/>
              </a:gs>
              <a:gs pos="35000">
                <a:srgbClr val="D6CAED"/>
              </a:gs>
              <a:gs pos="100000">
                <a:srgbClr val="EFE8FA"/>
              </a:gs>
            </a:gsLst>
            <a:lin ang="16200038" scaled="0"/>
          </a:gradFill>
          <a:ln w="9525" cap="flat" cmpd="sng">
            <a:solidFill>
              <a:srgbClr val="7C5F9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Инструменты оценочной деятельности</a:t>
            </a:r>
            <a:endParaRPr sz="2800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60" name="Google Shape;260;p48"/>
          <p:cNvSpPr txBox="1"/>
          <p:nvPr/>
        </p:nvSpPr>
        <p:spPr>
          <a:xfrm>
            <a:off x="277500" y="629550"/>
            <a:ext cx="8471100" cy="11832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8064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444"/>
              </a:spcBef>
              <a:spcAft>
                <a:spcPts val="0"/>
              </a:spcAft>
              <a:buNone/>
            </a:pPr>
            <a:r>
              <a:rPr lang="ru" sz="643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Комментарии </a:t>
            </a:r>
            <a:r>
              <a:rPr lang="ru" sz="643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(обратная связь) - это «хорошие слова» или комплименты. Комплимент формирует у школьника уверенность в себе, что помогает ему успешно учиться.  При оценке работы отмечаются не только ошибки и погрешности, но и все удачные места.</a:t>
            </a:r>
            <a:endParaRPr sz="723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444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444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444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444"/>
              </a:spcBef>
              <a:spcAft>
                <a:spcPts val="0"/>
              </a:spcAft>
              <a:buNone/>
            </a:pPr>
            <a:endParaRPr sz="24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48"/>
          <p:cNvSpPr txBox="1"/>
          <p:nvPr/>
        </p:nvSpPr>
        <p:spPr>
          <a:xfrm>
            <a:off x="-37" y="2098576"/>
            <a:ext cx="4572000" cy="4662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НЕДОПУСТИМЫЕ ВЫСКАЗЫВАНИЯ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Сколько раз можно повторять!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 уже сто раз сказала…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Если ты будешь продолжать в том же духе, то...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 что, забыли, что скоро конец четверти…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Что с тебя возьмешь…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Смотри лучше, как отвечает Иванов.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Тебе что, нечего делать?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Мое терпение лопнуло!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2" name="Google Shape;262;p48"/>
          <p:cNvSpPr txBox="1"/>
          <p:nvPr/>
        </p:nvSpPr>
        <p:spPr>
          <a:xfrm>
            <a:off x="4546844" y="2248126"/>
            <a:ext cx="4597200" cy="4247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ХВАЛИТЕ УЧЕНИКА!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 не видела ничего подобного!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Ещё лучше, чем прежде.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Это как раз то, что нужно.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 каждым днём у тебя получается лучше.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Прекрасно! Молодец! Умница! Хорошо!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Удивительно! Остроумно!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Несравненно! Очень точно!  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Ты увлек всех. Ты помог другому!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Выдающаяся работа!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Ты хорошо постарался! 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Великолепное открытие!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 знала, что ты сможешь это сделать.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Ты добился большого успеха! И Т.Д.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Приемы формирующего оценивания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50"/>
          <p:cNvSpPr txBox="1">
            <a:spLocks noGrp="1"/>
          </p:cNvSpPr>
          <p:nvPr>
            <p:ph type="subTitle" idx="1"/>
          </p:nvPr>
        </p:nvSpPr>
        <p:spPr>
          <a:xfrm>
            <a:off x="414339" y="1407180"/>
            <a:ext cx="8422480" cy="3400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4572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</a:pPr>
            <a:r>
              <a:rPr lang="ru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Учащимся  выдаются распечатанные заранее тексты с ошибками или </a:t>
            </a:r>
            <a:r>
              <a:rPr lang="ru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устные высказывания</a:t>
            </a:r>
            <a:r>
              <a:rPr lang="ru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о жизни животных, о биологических процессах, содержащие ошибки. Затем предлагается учащимся найти и исправить ошибки или высказать своё согласие ( несогласие) с высказываниями и объяснить свою точку зрения. Данный вид работы может быть выполнен в устной или письменной форме.</a:t>
            </a:r>
            <a:endParaRPr sz="140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</a:pPr>
            <a:r>
              <a:rPr lang="ru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доске заранее записаны не менее пяти (такое количество позволяет учащимся быстро осуществлять самопроверку) устных заданий, с возможными типичными ошибками, которые могут возникнуть в процессе выполнения домашней работы, записаны ответы. Ученики анализируют задание в течение короткого промежутка времени, молча ставят «+», если согласны с ответом, или « - », если не согласны и рядом записывают правильный ответ. Выполнив задание, школьники с удовольствием ставят оценку себе.</a:t>
            </a:r>
            <a:endParaRPr sz="140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</a:pPr>
            <a:endParaRPr/>
          </a:p>
        </p:txBody>
      </p:sp>
      <p:sp>
        <p:nvSpPr>
          <p:cNvPr id="273" name="Google Shape;273;p50"/>
          <p:cNvSpPr txBox="1">
            <a:spLocks noGrp="1"/>
          </p:cNvSpPr>
          <p:nvPr>
            <p:ph type="ctrTitle"/>
          </p:nvPr>
        </p:nvSpPr>
        <p:spPr>
          <a:xfrm>
            <a:off x="521493" y="0"/>
            <a:ext cx="7722395" cy="1000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</a:pPr>
            <a:r>
              <a:rPr lang="ru" dirty="0"/>
              <a:t/>
            </a:r>
            <a:br>
              <a:rPr lang="ru" dirty="0"/>
            </a:br>
            <a:r>
              <a:rPr lang="ru" dirty="0"/>
              <a:t/>
            </a:r>
            <a:br>
              <a:rPr lang="ru" dirty="0"/>
            </a:br>
            <a:r>
              <a:rPr lang="ru" sz="1600" b="1" i="1" dirty="0">
                <a:solidFill>
                  <a:schemeClr val="bg2"/>
                </a:solidFill>
              </a:rPr>
              <a:t>ОЦЕНИВАНИЕ В ХОДЕ УРОКА</a:t>
            </a:r>
            <a:r>
              <a:rPr lang="ru" sz="1600" dirty="0">
                <a:solidFill>
                  <a:schemeClr val="bg2"/>
                </a:solidFill>
              </a:rPr>
              <a:t/>
            </a:r>
            <a:br>
              <a:rPr lang="ru" sz="1600" dirty="0">
                <a:solidFill>
                  <a:schemeClr val="bg2"/>
                </a:solidFill>
              </a:rPr>
            </a:br>
            <a:r>
              <a:rPr lang="ru" sz="1600" b="1" i="1" dirty="0">
                <a:solidFill>
                  <a:schemeClr val="bg2"/>
                </a:solidFill>
              </a:rPr>
              <a:t>«Поиск ошибки »</a:t>
            </a:r>
            <a:r>
              <a:rPr lang="ru" dirty="0">
                <a:solidFill>
                  <a:schemeClr val="bg2"/>
                </a:solidFill>
              </a:rPr>
              <a:t/>
            </a:r>
            <a:br>
              <a:rPr lang="ru" dirty="0">
                <a:solidFill>
                  <a:schemeClr val="bg2"/>
                </a:solidFill>
              </a:rPr>
            </a:br>
            <a:r>
              <a:rPr lang="ru" sz="1600" i="1" dirty="0">
                <a:solidFill>
                  <a:schemeClr val="bg2"/>
                </a:solidFill>
              </a:rPr>
              <a:t>Оцениваемые результаты:</a:t>
            </a:r>
            <a:r>
              <a:rPr lang="ru" sz="1600" dirty="0">
                <a:solidFill>
                  <a:schemeClr val="bg2"/>
                </a:solidFill>
              </a:rPr>
              <a:t> предметные и метапредметные</a:t>
            </a:r>
            <a:br>
              <a:rPr lang="ru" sz="1600" dirty="0">
                <a:solidFill>
                  <a:schemeClr val="bg2"/>
                </a:solidFill>
              </a:rPr>
            </a:br>
            <a:r>
              <a:rPr lang="ru" sz="1600" i="1" dirty="0">
                <a:solidFill>
                  <a:schemeClr val="bg2"/>
                </a:solidFill>
              </a:rPr>
              <a:t>Кто проводит оценивание</a:t>
            </a:r>
            <a:r>
              <a:rPr lang="ru" sz="1600" dirty="0">
                <a:solidFill>
                  <a:schemeClr val="bg2"/>
                </a:solidFill>
              </a:rPr>
              <a:t>: учитель</a:t>
            </a:r>
            <a:br>
              <a:rPr lang="ru" sz="1600" dirty="0">
                <a:solidFill>
                  <a:schemeClr val="bg2"/>
                </a:solidFill>
              </a:rPr>
            </a:br>
            <a:r>
              <a:rPr lang="ru" sz="1600" i="1" dirty="0">
                <a:solidFill>
                  <a:schemeClr val="bg2"/>
                </a:solidFill>
              </a:rPr>
              <a:t>Цель проведения:</a:t>
            </a:r>
            <a:r>
              <a:rPr lang="ru" sz="1600" dirty="0">
                <a:solidFill>
                  <a:schemeClr val="bg2"/>
                </a:solidFill>
              </a:rPr>
              <a:t> анализ понимания учащимися основных идей, принципов, логики выполненного задания.</a:t>
            </a:r>
            <a:r>
              <a:rPr lang="ru" sz="1600" dirty="0"/>
              <a:t/>
            </a:r>
            <a:br>
              <a:rPr lang="ru" sz="1600" dirty="0"/>
            </a:br>
            <a:endParaRPr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5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5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307" name="Google Shape;307;p56"/>
          <p:cNvSpPr txBox="1"/>
          <p:nvPr/>
        </p:nvSpPr>
        <p:spPr>
          <a:xfrm>
            <a:off x="569950" y="-516681"/>
            <a:ext cx="7772400" cy="453300"/>
          </a:xfrm>
          <a:prstGeom prst="rect">
            <a:avLst/>
          </a:prstGeom>
          <a:gradFill>
            <a:gsLst>
              <a:gs pos="0">
                <a:srgbClr val="C8B2E9"/>
              </a:gs>
              <a:gs pos="35000">
                <a:srgbClr val="D6CAED"/>
              </a:gs>
              <a:gs pos="100000">
                <a:srgbClr val="EFE8FA"/>
              </a:gs>
            </a:gsLst>
            <a:lin ang="16200038" scaled="0"/>
          </a:gradFill>
          <a:ln w="9525" cap="flat" cmpd="sng">
            <a:solidFill>
              <a:srgbClr val="7C5F9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Методы и приёмы формирующего оценивания</a:t>
            </a:r>
            <a:endParaRPr sz="2800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08" name="Google Shape;308;p56"/>
          <p:cNvSpPr txBox="1"/>
          <p:nvPr/>
        </p:nvSpPr>
        <p:spPr>
          <a:xfrm>
            <a:off x="103400" y="120850"/>
            <a:ext cx="8940000" cy="50226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8064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rgbClr val="DF322D"/>
                </a:solidFill>
                <a:latin typeface="Calibri"/>
                <a:ea typeface="Calibri"/>
                <a:cs typeface="Calibri"/>
                <a:sym typeface="Calibri"/>
              </a:rPr>
              <a:t>Объясните следующую запись: </a:t>
            </a:r>
            <a:endParaRPr sz="2400" b="1">
              <a:solidFill>
                <a:srgbClr val="DF322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rgbClr val="DF322D"/>
                </a:solidFill>
                <a:latin typeface="Calibri"/>
                <a:ea typeface="Calibri"/>
                <a:cs typeface="Calibri"/>
                <a:sym typeface="Calibri"/>
              </a:rPr>
              <a:t>Знаю (теоретические сведения) + Могу (практические действия) = Владею</a:t>
            </a:r>
            <a:endParaRPr sz="2400" b="1">
              <a:solidFill>
                <a:srgbClr val="DF32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09" name="Google Shape;309;p56"/>
          <p:cNvGraphicFramePr/>
          <p:nvPr/>
        </p:nvGraphicFramePr>
        <p:xfrm>
          <a:off x="776381" y="1344744"/>
          <a:ext cx="7426425" cy="4130137"/>
        </p:xfrm>
        <a:graphic>
          <a:graphicData uri="http://schemas.openxmlformats.org/drawingml/2006/table">
            <a:tbl>
              <a:tblPr>
                <a:noFill/>
                <a:tableStyleId>{F2DC6D0A-54A7-47E1-97C2-FB9E63E15C95}</a:tableStyleId>
              </a:tblPr>
              <a:tblGrid>
                <a:gridCol w="2321375"/>
                <a:gridCol w="1657475"/>
                <a:gridCol w="1874500"/>
                <a:gridCol w="1573075"/>
              </a:tblGrid>
              <a:tr h="148461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b="1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Формулирование определения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2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b="1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b="1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Классификация орфограмм</a:t>
                      </a:r>
                      <a:endParaRPr sz="12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2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b="1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2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b="1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Умение применять новые знания при выполнении упражнения (определять вид орфограмм в словах)</a:t>
                      </a:r>
                      <a:endParaRPr sz="12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b="1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Умение определять отличительные признаки орфограммы (работа в группе)</a:t>
                      </a:r>
                      <a:endParaRPr sz="12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2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b="1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2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2938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b="1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Орфограмма </a:t>
                      </a:r>
                      <a:r>
                        <a:rPr lang="ru" sz="12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– это… 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2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21613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b="1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 балла</a:t>
                      </a:r>
                      <a:r>
                        <a:rPr lang="ru" sz="12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– дано определение, приведены примеры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b="1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 балл</a:t>
                      </a:r>
                      <a:r>
                        <a:rPr lang="ru" sz="12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– дано определение или приведены примеры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b="1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 баллов</a:t>
                      </a:r>
                      <a:r>
                        <a:rPr lang="ru" sz="12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– ответ отсутствует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2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b="1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 балла</a:t>
                      </a:r>
                      <a:r>
                        <a:rPr lang="ru" sz="12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– названы виды орфограмм, приведены примеры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b="1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 балл</a:t>
                      </a:r>
                      <a:r>
                        <a:rPr lang="ru" sz="12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– названы виды орфограмм или приведены примеры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2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b="1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 баллов</a:t>
                      </a:r>
                      <a:r>
                        <a:rPr lang="ru" sz="12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– ответ отсутствует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b="1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 балла</a:t>
                      </a:r>
                      <a:r>
                        <a:rPr lang="ru" sz="12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– вид орфограммы графически обозначен и назван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b="1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 балл</a:t>
                      </a:r>
                      <a:r>
                        <a:rPr lang="ru" sz="12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– вид орфограммы графически обозначен или назван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b="1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 баллов</a:t>
                      </a:r>
                      <a:r>
                        <a:rPr lang="ru" sz="12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– ответ отсутствует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b="1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 балла</a:t>
                      </a:r>
                      <a:r>
                        <a:rPr lang="ru" sz="12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– признак назван и приведен его пример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b="1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 балл</a:t>
                      </a:r>
                      <a:r>
                        <a:rPr lang="ru" sz="12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– признак назван или приведен его пример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b="1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 баллов</a:t>
                      </a:r>
                      <a:r>
                        <a:rPr lang="ru" sz="12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–  ответ отсутствует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2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310" name="Google Shape;310;p56"/>
          <p:cNvSpPr/>
          <p:nvPr/>
        </p:nvSpPr>
        <p:spPr>
          <a:xfrm>
            <a:off x="546508" y="4497300"/>
            <a:ext cx="80649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Итого:</a:t>
            </a:r>
            <a:endParaRPr sz="1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 – 7 баллов – «5» / 6 – 5 баллов – «4» / 4 балла – «3» /менее 4 баллов – «2»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1AFD1"/>
      </a:accent4>
      <a:accent5>
        <a:srgbClr val="0F9D58"/>
      </a:accent5>
      <a:accent6>
        <a:srgbClr val="9C27B0"/>
      </a:accent6>
      <a:hlink>
        <a:srgbClr val="0F9D58"/>
      </a:hlink>
      <a:folHlink>
        <a:srgbClr val="0F9D5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1018</Words>
  <PresentationFormat>Экран (16:9)</PresentationFormat>
  <Paragraphs>130</Paragraphs>
  <Slides>23</Slides>
  <Notes>23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38" baseType="lpstr">
      <vt:lpstr>Arial</vt:lpstr>
      <vt:lpstr>Lucida Sans Unicode</vt:lpstr>
      <vt:lpstr>Times New Roman</vt:lpstr>
      <vt:lpstr>Wingdings 3</vt:lpstr>
      <vt:lpstr>Calibri</vt:lpstr>
      <vt:lpstr>Arial Black</vt:lpstr>
      <vt:lpstr>Playfair Display</vt:lpstr>
      <vt:lpstr>Montserrat</vt:lpstr>
      <vt:lpstr>Georgia</vt:lpstr>
      <vt:lpstr>Noto Sans Symbols</vt:lpstr>
      <vt:lpstr>Oswald</vt:lpstr>
      <vt:lpstr>Verdana</vt:lpstr>
      <vt:lpstr>Wingdings 2</vt:lpstr>
      <vt:lpstr>Pop</vt:lpstr>
      <vt:lpstr>Открытая</vt:lpstr>
      <vt:lpstr>Формирующее оценивание</vt:lpstr>
      <vt:lpstr>Слайд 2</vt:lpstr>
      <vt:lpstr>Слайд 3</vt:lpstr>
      <vt:lpstr>Слайд 4</vt:lpstr>
      <vt:lpstr>СИСТЕМА ФОРМИРУЮЩЕГО ОЦЕНИВАНИЯ ДОЛЖНА БЫТЬ</vt:lpstr>
      <vt:lpstr>Слайд 6</vt:lpstr>
      <vt:lpstr>Приемы формирующего оценивания</vt:lpstr>
      <vt:lpstr>  ОЦЕНИВАНИЕ В ХОДЕ УРОКА «Поиск ошибки » Оцениваемые результаты: предметные и метапредметные Кто проводит оценивание: учитель Цель проведения: анализ понимания учащимися основных идей, принципов, логики выполненного задания.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 Прием маркировки текста «Инсерт».</vt:lpstr>
      <vt:lpstr>Инструменты оценочной днятельности</vt:lpstr>
      <vt:lpstr>Слайд 20</vt:lpstr>
      <vt:lpstr>Слайд 21</vt:lpstr>
      <vt:lpstr>Слайд 22</vt:lpstr>
      <vt:lpstr>Подведем итог: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Формирующее оценивание</dc:title>
  <dc:creator>1</dc:creator>
  <cp:lastModifiedBy>Учитель</cp:lastModifiedBy>
  <cp:revision>12</cp:revision>
  <dcterms:modified xsi:type="dcterms:W3CDTF">2023-10-20T19:51:59Z</dcterms:modified>
</cp:coreProperties>
</file>